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1" r:id="rId3"/>
    <p:sldId id="295" r:id="rId4"/>
    <p:sldId id="283" r:id="rId5"/>
    <p:sldId id="259" r:id="rId6"/>
    <p:sldId id="297" r:id="rId7"/>
    <p:sldId id="299" r:id="rId8"/>
    <p:sldId id="298" r:id="rId9"/>
    <p:sldId id="300" r:id="rId10"/>
    <p:sldId id="303" r:id="rId11"/>
    <p:sldId id="304" r:id="rId12"/>
    <p:sldId id="302" r:id="rId13"/>
    <p:sldId id="305" r:id="rId14"/>
    <p:sldId id="308" r:id="rId15"/>
    <p:sldId id="306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20" r:id="rId28"/>
    <p:sldId id="321" r:id="rId29"/>
    <p:sldId id="278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8D66E-B358-4CA5-B81F-BB7843506CE3}">
  <a:tblStyle styleId="{BF98D66E-B358-4CA5-B81F-BB7843506C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BEDAC3-034A-4A42-A6AF-249A11AC50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0418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63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43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515579fe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515579fe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3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3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44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46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04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2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2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"/>
              <a:buNone/>
              <a:defRPr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2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None/>
              <a:defRPr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×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○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■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870650" y="1716514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>
                    <a:lumMod val="50000"/>
                  </a:schemeClr>
                </a:solidFill>
              </a:rPr>
              <a:t>ZIGBEE2MQTT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9800" y="15622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ĐẠI HỌC </a:t>
            </a:r>
            <a:r>
              <a:rPr lang="en-US" sz="2000" b="1" dirty="0" err="1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BÁCH KHOA TP.HCM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KHOA ĐIỆN -  ĐIỆN TỬ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 MÔN VIỄN THÔNG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8810" y="3050041"/>
            <a:ext cx="2593980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Lato"/>
                <a:cs typeface="Arial" panose="020B0604020202020204" pitchFamily="34" charset="0"/>
              </a:rPr>
              <a:t>GVHD: TS. VÕ QUẾ S</a:t>
            </a:r>
            <a:r>
              <a:rPr lang="vi-VN" sz="1600" b="1" dirty="0">
                <a:latin typeface="Lato"/>
                <a:cs typeface="Arial" panose="020B0604020202020204" pitchFamily="34" charset="0"/>
              </a:rPr>
              <a:t>Ơ</a:t>
            </a:r>
            <a:r>
              <a:rPr lang="en-US" sz="1600" b="1" dirty="0">
                <a:latin typeface="Lato"/>
                <a:cs typeface="Arial" panose="020B0604020202020204" pitchFamily="34" charset="0"/>
              </a:rPr>
              <a:t>N</a:t>
            </a:r>
            <a:endParaRPr lang="en-US" sz="1600" b="1" i="1" dirty="0">
              <a:latin typeface="Lato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8450" y="369784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Lato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Lato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Lato"/>
                <a:cs typeface="Arial" panose="020B0604020202020204" pitchFamily="34" charset="0"/>
              </a:rPr>
              <a:t>hiện</a:t>
            </a:r>
            <a:r>
              <a:rPr lang="en-US" b="1" dirty="0">
                <a:latin typeface="Lato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Lato"/>
                <a:cs typeface="Arial" panose="020B0604020202020204" pitchFamily="34" charset="0"/>
              </a:rPr>
              <a:t>Phan </a:t>
            </a:r>
            <a:r>
              <a:rPr lang="en-US" b="1" dirty="0" err="1" smtClean="0">
                <a:latin typeface="Lato"/>
                <a:cs typeface="Arial" panose="020B0604020202020204" pitchFamily="34" charset="0"/>
              </a:rPr>
              <a:t>Nguyên</a:t>
            </a:r>
            <a:r>
              <a:rPr lang="en-US" b="1" dirty="0" smtClean="0">
                <a:latin typeface="Lato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Lato"/>
                <a:cs typeface="Arial" panose="020B0604020202020204" pitchFamily="34" charset="0"/>
              </a:rPr>
              <a:t>Trung</a:t>
            </a:r>
            <a:r>
              <a:rPr lang="en-US" b="1" dirty="0" smtClean="0">
                <a:latin typeface="Lato"/>
                <a:cs typeface="Arial" panose="020B0604020202020204" pitchFamily="34" charset="0"/>
              </a:rPr>
              <a:t> - 1814519</a:t>
            </a:r>
            <a:endParaRPr lang="en-US" b="1" dirty="0">
              <a:latin typeface="Lato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i="1" dirty="0">
                <a:latin typeface="Lato"/>
                <a:cs typeface="Arial" panose="020B0604020202020204" pitchFamily="34" charset="0"/>
              </a:rPr>
              <a:t>E-mail: </a:t>
            </a:r>
            <a:r>
              <a:rPr lang="en-US" b="1" i="1" dirty="0" smtClean="0">
                <a:latin typeface="Lato"/>
                <a:cs typeface="Arial" panose="020B0604020202020204" pitchFamily="34" charset="0"/>
              </a:rPr>
              <a:t>trung.phantrung.phan@hcmut.edu.vn</a:t>
            </a:r>
            <a:endParaRPr lang="en-US" b="1" i="1" dirty="0">
              <a:latin typeface="Lato"/>
              <a:cs typeface="Arial" panose="020B0604020202020204" pitchFamily="34" charset="0"/>
            </a:endParaRPr>
          </a:p>
        </p:txBody>
      </p:sp>
      <p:pic>
        <p:nvPicPr>
          <p:cNvPr id="7" name="Picture 13" descr="Logo_hcmu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3715" y="276333"/>
            <a:ext cx="1111826" cy="109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0549" y="310750"/>
            <a:ext cx="6657975" cy="857400"/>
          </a:xfrm>
        </p:spPr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Zigbee2MQTT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3" y="1263400"/>
            <a:ext cx="6572251" cy="3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390774"/>
            <a:ext cx="4133850" cy="1647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2.</a:t>
            </a:r>
            <a:r>
              <a:rPr lang="en" dirty="0" smtClean="0"/>
              <a:t>Các công cụ cần thiết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8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406" y="217298"/>
            <a:ext cx="5511300" cy="857400"/>
          </a:xfrm>
        </p:spPr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3" y="1000439"/>
            <a:ext cx="3177262" cy="1584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3067279"/>
            <a:ext cx="1559031" cy="1544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02" y="971289"/>
            <a:ext cx="2070824" cy="1845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487" y="3141937"/>
            <a:ext cx="2050939" cy="15317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4450" y="977183"/>
            <a:ext cx="158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/>
              </a:rPr>
              <a:t>CC2530</a:t>
            </a:r>
            <a:endParaRPr lang="en-US" dirty="0">
              <a:latin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676" y="977182"/>
            <a:ext cx="158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Lato"/>
              </a:rPr>
              <a:t>Silabs</a:t>
            </a:r>
            <a:r>
              <a:rPr lang="en-US" dirty="0" smtClean="0">
                <a:latin typeface="Lato"/>
              </a:rPr>
              <a:t> RGB</a:t>
            </a:r>
            <a:endParaRPr lang="en-US" dirty="0">
              <a:latin typeface="La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1769" y="2712771"/>
            <a:ext cx="1809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/>
              </a:rPr>
              <a:t>SmartRF04EB</a:t>
            </a:r>
            <a:endParaRPr lang="en-US" dirty="0">
              <a:latin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675" y="2712365"/>
            <a:ext cx="1580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/>
              </a:rPr>
              <a:t>USB to TTL CH340</a:t>
            </a:r>
            <a:endParaRPr lang="en-US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675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67035"/>
            <a:ext cx="5511300" cy="857400"/>
          </a:xfrm>
        </p:spPr>
        <p:txBody>
          <a:bodyPr/>
          <a:lstStyle/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4" y="1620899"/>
            <a:ext cx="1749847" cy="1347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4" y="1449488"/>
            <a:ext cx="2933700" cy="1650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052" y="3099694"/>
            <a:ext cx="2311220" cy="2043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0250" y="1295600"/>
            <a:ext cx="15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MQTT Explorer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6773" y="1295599"/>
            <a:ext cx="15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Mosquitto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75037" y="3150881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SmartRF</a:t>
            </a:r>
            <a:r>
              <a:rPr lang="en-US" dirty="0"/>
              <a:t> Flash Programmer</a:t>
            </a:r>
          </a:p>
        </p:txBody>
      </p:sp>
    </p:spTree>
    <p:extLst>
      <p:ext uri="{BB962C8B-B14F-4D97-AF65-F5344CB8AC3E}">
        <p14:creationId xmlns:p14="http://schemas.microsoft.com/office/powerpoint/2010/main" val="30851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320275"/>
            <a:ext cx="5511300" cy="508400"/>
          </a:xfrm>
        </p:spPr>
        <p:txBody>
          <a:bodyPr/>
          <a:lstStyle/>
          <a:p>
            <a:r>
              <a:rPr lang="en-US" dirty="0" smtClean="0"/>
              <a:t>Zigbee2MQTT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828675"/>
            <a:ext cx="840438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038350"/>
            <a:ext cx="4133850" cy="20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3.</a:t>
            </a:r>
            <a:r>
              <a:rPr lang="en" dirty="0" smtClean="0"/>
              <a:t>Thiết lập Zigbee2MQTT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56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 err="1" smtClean="0"/>
              <a:t>Các</a:t>
            </a:r>
            <a:r>
              <a:rPr lang="en-US" sz="4500" dirty="0" smtClean="0"/>
              <a:t> </a:t>
            </a:r>
            <a:r>
              <a:rPr lang="en-US" sz="4500" dirty="0" err="1" smtClean="0"/>
              <a:t>bước</a:t>
            </a:r>
            <a:r>
              <a:rPr lang="en-US" sz="4500" dirty="0" smtClean="0"/>
              <a:t> </a:t>
            </a:r>
            <a:r>
              <a:rPr lang="en-US" sz="4500" dirty="0" err="1" smtClean="0"/>
              <a:t>thực</a:t>
            </a:r>
            <a:r>
              <a:rPr lang="en-US" sz="4500" dirty="0" smtClean="0"/>
              <a:t> </a:t>
            </a:r>
            <a:r>
              <a:rPr lang="en-US" sz="4500" dirty="0" err="1" smtClean="0"/>
              <a:t>hiện</a:t>
            </a:r>
            <a:endParaRPr lang="en-US" sz="4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Bước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1: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Nạp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code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cho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CC2530 </a:t>
            </a:r>
          </a:p>
          <a:p>
            <a:pPr algn="just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Bước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2: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Tạo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MQTT Broker</a:t>
            </a:r>
          </a:p>
          <a:p>
            <a:pPr algn="just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Bước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3: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Cấu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hình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algn="just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Bước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4: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Khởi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động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Zigbee2MQTT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64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Nạp</a:t>
            </a:r>
            <a:r>
              <a:rPr lang="en-US" dirty="0" smtClean="0"/>
              <a:t> code </a:t>
            </a:r>
            <a:r>
              <a:rPr lang="en-US" dirty="0" err="1" smtClean="0"/>
              <a:t>cho</a:t>
            </a:r>
            <a:r>
              <a:rPr lang="en-US" dirty="0" smtClean="0"/>
              <a:t> module CC2530 </a:t>
            </a:r>
            <a:r>
              <a:rPr lang="en-US" dirty="0" err="1" smtClean="0"/>
              <a:t>làm</a:t>
            </a:r>
            <a:r>
              <a:rPr lang="en-US" dirty="0" smtClean="0"/>
              <a:t> Coordinator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66" y="0"/>
            <a:ext cx="5006359" cy="43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Tạo</a:t>
            </a:r>
            <a:r>
              <a:rPr lang="en-US" dirty="0" smtClean="0"/>
              <a:t> MQTT Broker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Mosquitto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6437449" cy="3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Zigbee2MQTT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0701"/>
            <a:ext cx="5816114" cy="40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200" y="6822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1710999"/>
            <a:ext cx="6038850" cy="296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 dirty="0" smtClean="0">
                <a:solidFill>
                  <a:schemeClr val="tx1"/>
                </a:solidFill>
              </a:rPr>
              <a:t>Zigbee là tiêu chuẩn khu vực mạng lưới cá nhân dựa trên thông số kỹ thuật IEE 802.15.4</a:t>
            </a:r>
          </a:p>
          <a:p>
            <a:pPr lvl="0" algn="just">
              <a:spcBef>
                <a:spcPts val="0"/>
              </a:spcBef>
            </a:pPr>
            <a:r>
              <a:rPr lang="en-US" dirty="0" err="1" smtClean="0">
                <a:solidFill>
                  <a:schemeClr val="tx1"/>
                </a:solidFill>
              </a:rPr>
              <a:t>Để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sử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dụng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Zigbee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thì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có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tâm</a:t>
            </a:r>
            <a:r>
              <a:rPr lang="en-US" dirty="0" smtClean="0">
                <a:solidFill>
                  <a:schemeClr val="tx1"/>
                </a:solidFill>
              </a:rPr>
              <a:t> (hub). 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-US" dirty="0" smtClean="0">
                <a:solidFill>
                  <a:schemeClr val="tx1"/>
                </a:solidFill>
              </a:rPr>
              <a:t>Zigbee2MQTT </a:t>
            </a:r>
            <a:r>
              <a:rPr lang="en-US" dirty="0" err="1" smtClean="0">
                <a:solidFill>
                  <a:schemeClr val="tx1"/>
                </a:solidFill>
              </a:rPr>
              <a:t>cho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phép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sử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dụng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thiết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bị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Zigbee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cần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qua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cổng</a:t>
            </a:r>
            <a:r>
              <a:rPr lang="en-US" dirty="0" smtClean="0">
                <a:solidFill>
                  <a:schemeClr val="tx1"/>
                </a:solidFill>
              </a:rPr>
              <a:t> (gateway) </a:t>
            </a:r>
            <a:r>
              <a:rPr lang="en-US" dirty="0" err="1" smtClean="0">
                <a:solidFill>
                  <a:schemeClr val="tx1"/>
                </a:solidFill>
              </a:rPr>
              <a:t>của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sản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xuất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Zigbee2MQTT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5" y="213718"/>
            <a:ext cx="6707225" cy="40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41338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4.</a:t>
            </a:r>
            <a:endParaRPr dirty="0">
              <a:solidFill>
                <a:schemeClr val="accent3"/>
              </a:solidFill>
            </a:endParaRPr>
          </a:p>
          <a:p>
            <a:pPr lvl="0"/>
            <a:r>
              <a:rPr lang="en" dirty="0" smtClean="0"/>
              <a:t>Cho phép các thiết bị tham gia </a:t>
            </a:r>
            <a:r>
              <a:rPr lang="en" dirty="0"/>
              <a:t>vào mạng Zigbee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4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70201"/>
            <a:ext cx="5816114" cy="40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71575" y="4350851"/>
            <a:ext cx="8229600" cy="519600"/>
          </a:xfrm>
        </p:spPr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Zigbee2MQTT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9" y="-770270"/>
            <a:ext cx="8095853" cy="45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7262" y="4413851"/>
            <a:ext cx="6600825" cy="519600"/>
          </a:xfrm>
        </p:spPr>
        <p:txBody>
          <a:bodyPr/>
          <a:lstStyle/>
          <a:p>
            <a:pPr algn="ctr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Zigbee2MQTT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-115743"/>
            <a:ext cx="7791450" cy="43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6" y="0"/>
            <a:ext cx="8483905" cy="47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365284" y="0"/>
            <a:ext cx="4133850" cy="1057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5.</a:t>
            </a:r>
            <a:r>
              <a:rPr lang="en" dirty="0" smtClean="0"/>
              <a:t>Mô phỏng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87774402882140768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2059" y="1412881"/>
            <a:ext cx="5787866" cy="32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3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878750"/>
            <a:ext cx="49434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6.</a:t>
            </a:r>
            <a:endParaRPr dirty="0">
              <a:solidFill>
                <a:schemeClr val="accent3"/>
              </a:solidFill>
            </a:endParaRPr>
          </a:p>
          <a:p>
            <a:pPr lvl="0"/>
            <a:r>
              <a:rPr lang="en" dirty="0" smtClean="0"/>
              <a:t>Tổng kết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25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1" y="596573"/>
            <a:ext cx="4457700" cy="2032327"/>
          </a:xfrm>
        </p:spPr>
        <p:txBody>
          <a:bodyPr/>
          <a:lstStyle/>
          <a:p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Ưu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điểm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+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Dễ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dàng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sử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dụng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+ An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toàn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và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bảo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mật</a:t>
            </a:r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+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Tích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hợp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rất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nhiều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tiện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ích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như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HASS.</a:t>
            </a:r>
          </a:p>
          <a:p>
            <a:pPr marL="11430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4772025" y="596573"/>
            <a:ext cx="4371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rgbClr val="E7EAEC"/>
              </a:buClr>
              <a:buSzPts val="1800"/>
              <a:buFont typeface="Lato"/>
              <a:buChar char="×"/>
            </a:pP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Hạn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chế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:</a:t>
            </a:r>
          </a:p>
          <a:p>
            <a:pPr marL="114300" lvl="0">
              <a:spcBef>
                <a:spcPts val="600"/>
              </a:spcBef>
              <a:buClr>
                <a:srgbClr val="E7EAEC"/>
              </a:buClr>
              <a:buSzPts val="18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+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Khá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khó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trong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việc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cài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đặt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.</a:t>
            </a:r>
          </a:p>
          <a:p>
            <a:pPr marL="114300" lvl="0">
              <a:spcBef>
                <a:spcPts val="600"/>
              </a:spcBef>
              <a:buClr>
                <a:srgbClr val="E7EAEC"/>
              </a:buClr>
              <a:buSzPts val="18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+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Nhiều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thiết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bị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chưa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được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hỗ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trợ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3137" y="3075781"/>
            <a:ext cx="522922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spcBef>
                <a:spcPts val="600"/>
              </a:spcBef>
              <a:buClr>
                <a:srgbClr val="E7EAEC"/>
              </a:buClr>
              <a:buSzPts val="1800"/>
              <a:buFont typeface="Lato"/>
              <a:buChar char="×"/>
            </a:pP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Hướng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phát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triển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:</a:t>
            </a:r>
          </a:p>
          <a:p>
            <a:pPr marL="114300" lvl="0">
              <a:spcBef>
                <a:spcPts val="600"/>
              </a:spcBef>
              <a:buClr>
                <a:srgbClr val="E7EAEC"/>
              </a:buClr>
              <a:buSzPts val="18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Ứng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dụng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trong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các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hệ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thống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IOT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đặc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biệt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trong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các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dự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án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nhà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thông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Lato"/>
                <a:sym typeface="Lato"/>
              </a:rPr>
              <a:t> minh.</a:t>
            </a:r>
          </a:p>
        </p:txBody>
      </p:sp>
    </p:spTree>
    <p:extLst>
      <p:ext uri="{BB962C8B-B14F-4D97-AF65-F5344CB8AC3E}">
        <p14:creationId xmlns:p14="http://schemas.microsoft.com/office/powerpoint/2010/main" val="7514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ctrTitle" idx="4294967295"/>
          </p:nvPr>
        </p:nvSpPr>
        <p:spPr>
          <a:xfrm>
            <a:off x="2184450" y="1730125"/>
            <a:ext cx="477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tx1">
                    <a:lumMod val="50000"/>
                  </a:schemeClr>
                </a:solidFill>
              </a:rPr>
              <a:t>Cảm ơn thầy và các bạn đã lắng nghe</a:t>
            </a:r>
            <a:endParaRPr sz="3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7" name="Google Shape;94;p18"/>
          <p:cNvSpPr txBox="1">
            <a:spLocks noGrp="1"/>
          </p:cNvSpPr>
          <p:nvPr>
            <p:ph type="title"/>
          </p:nvPr>
        </p:nvSpPr>
        <p:spPr>
          <a:xfrm>
            <a:off x="457200" y="6822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Mục tiêu</a:t>
            </a:r>
            <a:endParaRPr dirty="0"/>
          </a:p>
        </p:txBody>
      </p:sp>
      <p:sp>
        <p:nvSpPr>
          <p:cNvPr id="8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199" y="1711000"/>
            <a:ext cx="7143751" cy="2470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 algn="just">
              <a:spcBef>
                <a:spcPts val="0"/>
              </a:spcBef>
              <a:buSzPts val="1800"/>
            </a:pPr>
            <a:r>
              <a:rPr lang="en-US" sz="2400" dirty="0" err="1" smtClean="0">
                <a:solidFill>
                  <a:schemeClr val="tx1"/>
                </a:solidFill>
              </a:rPr>
              <a:t>Thiết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kế</a:t>
            </a:r>
            <a:r>
              <a:rPr lang="en-US" sz="2400" dirty="0" smtClean="0">
                <a:solidFill>
                  <a:schemeClr val="tx1"/>
                </a:solidFill>
              </a:rPr>
              <a:t> gateway </a:t>
            </a:r>
            <a:r>
              <a:rPr lang="en-US" sz="2400" dirty="0" err="1" smtClean="0">
                <a:solidFill>
                  <a:schemeClr val="tx1"/>
                </a:solidFill>
              </a:rPr>
              <a:t>chuyển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đổi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mạng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  <a:p>
            <a:pPr lvl="0" indent="-342900" algn="just">
              <a:spcBef>
                <a:spcPts val="0"/>
              </a:spcBef>
              <a:buSzPts val="1800"/>
            </a:pPr>
            <a:r>
              <a:rPr lang="en-US" sz="2400" dirty="0" err="1" smtClean="0">
                <a:solidFill>
                  <a:schemeClr val="tx1"/>
                </a:solidFill>
              </a:rPr>
              <a:t>Zigbee</a:t>
            </a:r>
            <a:r>
              <a:rPr lang="en-US" sz="2400" dirty="0" smtClean="0">
                <a:solidFill>
                  <a:schemeClr val="tx1"/>
                </a:solidFill>
              </a:rPr>
              <a:t> sang Zigbee2MQTT </a:t>
            </a:r>
            <a:r>
              <a:rPr lang="en-US" sz="2400" dirty="0" err="1" smtClean="0">
                <a:solidFill>
                  <a:schemeClr val="tx1"/>
                </a:solidFill>
              </a:rPr>
              <a:t>trên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máy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hệ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hành</a:t>
            </a:r>
            <a:r>
              <a:rPr lang="en-US" sz="2400" dirty="0" smtClean="0">
                <a:solidFill>
                  <a:schemeClr val="tx1"/>
                </a:solidFill>
              </a:rPr>
              <a:t> window.</a:t>
            </a:r>
            <a:endParaRPr lang="en-US" sz="2400" dirty="0">
              <a:solidFill>
                <a:schemeClr val="tx1"/>
              </a:solidFill>
            </a:endParaRPr>
          </a:p>
          <a:p>
            <a:pPr lvl="0" indent="-342900" algn="just">
              <a:spcBef>
                <a:spcPts val="0"/>
              </a:spcBef>
              <a:buSzPts val="1800"/>
            </a:pP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thiết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Zigbee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qua </a:t>
            </a:r>
            <a:r>
              <a:rPr lang="en-US" sz="2400" dirty="0" err="1" smtClean="0">
                <a:solidFill>
                  <a:schemeClr val="tx1"/>
                </a:solidFill>
              </a:rPr>
              <a:t>giao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thức</a:t>
            </a:r>
            <a:r>
              <a:rPr lang="en-US" sz="2400" dirty="0" smtClean="0">
                <a:solidFill>
                  <a:schemeClr val="tx1"/>
                </a:solidFill>
              </a:rPr>
              <a:t> MQTT.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 idx="4294967295"/>
          </p:nvPr>
        </p:nvSpPr>
        <p:spPr>
          <a:xfrm>
            <a:off x="1816350" y="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dirty="0"/>
              <a:t>Nội dung</a:t>
            </a:r>
            <a:endParaRPr dirty="0"/>
          </a:p>
        </p:txBody>
      </p:sp>
      <p:sp>
        <p:nvSpPr>
          <p:cNvPr id="346" name="Google Shape;346;p40"/>
          <p:cNvSpPr/>
          <p:nvPr/>
        </p:nvSpPr>
        <p:spPr>
          <a:xfrm>
            <a:off x="0" y="1990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0" y="1990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8" name="Google Shape;348;p40"/>
          <p:cNvGrpSpPr/>
          <p:nvPr/>
        </p:nvGrpSpPr>
        <p:grpSpPr>
          <a:xfrm>
            <a:off x="1786339" y="1322401"/>
            <a:ext cx="473400" cy="473400"/>
            <a:chOff x="1786339" y="1703401"/>
            <a:chExt cx="473400" cy="473400"/>
          </a:xfrm>
        </p:grpSpPr>
        <p:sp>
          <p:nvSpPr>
            <p:cNvPr id="349" name="Google Shape;34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1" name="Google Shape;351;p40"/>
          <p:cNvGrpSpPr/>
          <p:nvPr/>
        </p:nvGrpSpPr>
        <p:grpSpPr>
          <a:xfrm>
            <a:off x="3814414" y="1322401"/>
            <a:ext cx="473400" cy="473400"/>
            <a:chOff x="3814414" y="1703401"/>
            <a:chExt cx="473400" cy="473400"/>
          </a:xfrm>
        </p:grpSpPr>
        <p:sp>
          <p:nvSpPr>
            <p:cNvPr id="352" name="Google Shape;35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4" name="Google Shape;354;p40"/>
          <p:cNvGrpSpPr/>
          <p:nvPr/>
        </p:nvGrpSpPr>
        <p:grpSpPr>
          <a:xfrm>
            <a:off x="5842489" y="1322401"/>
            <a:ext cx="473400" cy="473400"/>
            <a:chOff x="5842489" y="1703401"/>
            <a:chExt cx="473400" cy="473400"/>
          </a:xfrm>
        </p:grpSpPr>
        <p:sp>
          <p:nvSpPr>
            <p:cNvPr id="355" name="Google Shape;35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6880814" y="3195300"/>
            <a:ext cx="473400" cy="473400"/>
            <a:chOff x="6880814" y="3576300"/>
            <a:chExt cx="473400" cy="473400"/>
          </a:xfrm>
        </p:grpSpPr>
        <p:sp>
          <p:nvSpPr>
            <p:cNvPr id="358" name="Google Shape;35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0" name="Google Shape;360;p40"/>
          <p:cNvGrpSpPr/>
          <p:nvPr/>
        </p:nvGrpSpPr>
        <p:grpSpPr>
          <a:xfrm>
            <a:off x="4852739" y="3195300"/>
            <a:ext cx="473400" cy="473400"/>
            <a:chOff x="4852739" y="3576300"/>
            <a:chExt cx="473400" cy="473400"/>
          </a:xfrm>
        </p:grpSpPr>
        <p:sp>
          <p:nvSpPr>
            <p:cNvPr id="361" name="Google Shape;36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2824664" y="3195300"/>
            <a:ext cx="473400" cy="473400"/>
            <a:chOff x="2824664" y="3576300"/>
            <a:chExt cx="473400" cy="473400"/>
          </a:xfrm>
        </p:grpSpPr>
        <p:sp>
          <p:nvSpPr>
            <p:cNvPr id="364" name="Google Shape;36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66" name="Google Shape;366;p40"/>
          <p:cNvSpPr txBox="1"/>
          <p:nvPr/>
        </p:nvSpPr>
        <p:spPr>
          <a:xfrm>
            <a:off x="1379850" y="775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Cấu trúc Zigbee2MQTT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3377205" y="775100"/>
            <a:ext cx="156627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Thiết lập gateway Zigbee2MQTT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436010" y="775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Mô phỏng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2418175" y="3682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Các công cụ cần thiết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446255" y="3665125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 phép các thiết bị tham gia Zigbee2MQTT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6474335" y="3682600"/>
            <a:ext cx="14980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Tổng kết</a:t>
            </a:r>
            <a:endParaRPr sz="15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66749" y="2295525"/>
            <a:ext cx="5734051" cy="1352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1. </a:t>
            </a:r>
            <a:r>
              <a:rPr lang="en" dirty="0" smtClean="0"/>
              <a:t>Cấu trúc Zigbee2MQTT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49" y="1868426"/>
            <a:ext cx="6124575" cy="2605200"/>
          </a:xfrm>
        </p:spPr>
        <p:txBody>
          <a:bodyPr/>
          <a:lstStyle/>
          <a:p>
            <a:pPr algn="just"/>
            <a:r>
              <a:rPr lang="en-US" sz="2400" dirty="0" err="1" smtClean="0">
                <a:solidFill>
                  <a:schemeClr val="tx1"/>
                </a:solidFill>
              </a:rPr>
              <a:t>Tiêu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chuẩn</a:t>
            </a:r>
            <a:r>
              <a:rPr lang="en-US" sz="2400" dirty="0" smtClean="0">
                <a:solidFill>
                  <a:schemeClr val="tx1"/>
                </a:solidFill>
              </a:rPr>
              <a:t> IEE: 802.15.4 WPAN.</a:t>
            </a:r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 err="1">
                <a:solidFill>
                  <a:schemeClr val="tx1"/>
                </a:solidFill>
              </a:rPr>
              <a:t>Truyền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tốc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độ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dữ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liệu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thấp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 err="1">
                <a:solidFill>
                  <a:schemeClr val="tx1"/>
                </a:solidFill>
              </a:rPr>
              <a:t>Hỗ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mạng</a:t>
            </a:r>
            <a:r>
              <a:rPr lang="en-US" sz="2400" dirty="0">
                <a:solidFill>
                  <a:schemeClr val="tx1"/>
                </a:solidFill>
              </a:rPr>
              <a:t> Mesh.</a:t>
            </a:r>
          </a:p>
          <a:p>
            <a:pPr algn="just"/>
            <a:r>
              <a:rPr lang="en-US" sz="2400" dirty="0" err="1">
                <a:solidFill>
                  <a:schemeClr val="tx1"/>
                </a:solidFill>
              </a:rPr>
              <a:t>Ít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tổn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năng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lượng</a:t>
            </a:r>
            <a:endParaRPr lang="en-US" sz="2400" dirty="0">
              <a:solidFill>
                <a:schemeClr val="tx1"/>
              </a:solidFill>
            </a:endParaRP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-432125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1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509538"/>
            <a:ext cx="6126097" cy="40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415525"/>
            <a:ext cx="5511300" cy="857400"/>
          </a:xfrm>
        </p:spPr>
        <p:txBody>
          <a:bodyPr/>
          <a:lstStyle/>
          <a:p>
            <a:r>
              <a:rPr lang="en-US" dirty="0" smtClean="0"/>
              <a:t>MQTT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24" y="1587175"/>
            <a:ext cx="7115175" cy="2565725"/>
          </a:xfrm>
        </p:spPr>
        <p:txBody>
          <a:bodyPr/>
          <a:lstStyle/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MQTT (Message Queue Telemetry Transport)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giao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truyền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điệp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theo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mô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hình</a:t>
            </a:r>
            <a:r>
              <a:rPr lang="en-US" sz="2400" dirty="0" smtClean="0">
                <a:solidFill>
                  <a:schemeClr val="tx1"/>
                </a:solidFill>
              </a:rPr>
              <a:t> Publish/Subscribe .</a:t>
            </a:r>
          </a:p>
          <a:p>
            <a:pPr algn="just"/>
            <a:r>
              <a:rPr lang="en-US" sz="2400" dirty="0" err="1" smtClean="0">
                <a:solidFill>
                  <a:schemeClr val="tx1"/>
                </a:solidFill>
              </a:rPr>
              <a:t>Kiến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trúc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gồm</a:t>
            </a:r>
            <a:r>
              <a:rPr lang="en-US" sz="2400" dirty="0" smtClean="0">
                <a:solidFill>
                  <a:schemeClr val="tx1"/>
                </a:solidFill>
              </a:rPr>
              <a:t> 2 </a:t>
            </a:r>
            <a:r>
              <a:rPr lang="en-US" sz="2400" dirty="0" err="1" smtClean="0">
                <a:solidFill>
                  <a:schemeClr val="tx1"/>
                </a:solidFill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Broker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Clients.</a:t>
            </a:r>
          </a:p>
          <a:p>
            <a:pPr algn="just"/>
            <a:r>
              <a:rPr lang="en-US" sz="2400" dirty="0" smtClean="0">
                <a:solidFill>
                  <a:schemeClr val="tx1"/>
                </a:solidFill>
              </a:rPr>
              <a:t>An </a:t>
            </a:r>
            <a:r>
              <a:rPr lang="en-US" sz="2400" dirty="0" err="1" smtClean="0">
                <a:solidFill>
                  <a:schemeClr val="tx1"/>
                </a:solidFill>
              </a:rPr>
              <a:t>toàn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bảo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mật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70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6526"/>
            <a:ext cx="58483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341</TotalTime>
  <Words>447</Words>
  <Application>Microsoft Office PowerPoint</Application>
  <PresentationFormat>On-screen Show (16:9)</PresentationFormat>
  <Paragraphs>104</Paragraphs>
  <Slides>29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Lato</vt:lpstr>
      <vt:lpstr>Eglamour template</vt:lpstr>
      <vt:lpstr>ZIGBEE2MQTT</vt:lpstr>
      <vt:lpstr>Tổng quan</vt:lpstr>
      <vt:lpstr>Mục tiêu</vt:lpstr>
      <vt:lpstr>Nội dung</vt:lpstr>
      <vt:lpstr>1. Cấu trúc Zigbee2MQTT</vt:lpstr>
      <vt:lpstr>PowerPoint Presentation</vt:lpstr>
      <vt:lpstr>PowerPoint Presentation</vt:lpstr>
      <vt:lpstr>MQTT </vt:lpstr>
      <vt:lpstr>PowerPoint Presentation</vt:lpstr>
      <vt:lpstr>Cấu trúc Zigbee2MQTT</vt:lpstr>
      <vt:lpstr>2.Các công cụ cần thiết</vt:lpstr>
      <vt:lpstr>Phần cứng</vt:lpstr>
      <vt:lpstr>Phần mềm</vt:lpstr>
      <vt:lpstr>Zigbee2MQTT</vt:lpstr>
      <vt:lpstr>3.Thiết lập Zigbee2MQTT</vt:lpstr>
      <vt:lpstr>Các bước thực hiện</vt:lpstr>
      <vt:lpstr>PowerPoint Presentation</vt:lpstr>
      <vt:lpstr>PowerPoint Presentation</vt:lpstr>
      <vt:lpstr>PowerPoint Presentation</vt:lpstr>
      <vt:lpstr>PowerPoint Presentation</vt:lpstr>
      <vt:lpstr>4. Cho phép các thiết bị tham gia vào mạng Zigbee</vt:lpstr>
      <vt:lpstr>PowerPoint Presentation</vt:lpstr>
      <vt:lpstr>PowerPoint Presentation</vt:lpstr>
      <vt:lpstr>PowerPoint Presentation</vt:lpstr>
      <vt:lpstr>PowerPoint Presentation</vt:lpstr>
      <vt:lpstr>5.Mô phỏng</vt:lpstr>
      <vt:lpstr>6. Tổng kết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DELL</cp:lastModifiedBy>
  <cp:revision>36</cp:revision>
  <dcterms:modified xsi:type="dcterms:W3CDTF">2021-08-07T03:37:32Z</dcterms:modified>
</cp:coreProperties>
</file>